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ppt/tags/tag1.xml" ContentType="application/vnd.openxmlformats-officedocument.presentationml.tags+xml"/>
  <Override PartName="/docProps/core.xml" ContentType="application/vnd.openxmlformats-package.core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6858000" cy="9144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FECA"/>
    <a:srgbClr val="ACF89A"/>
    <a:srgbClr val="00CC00"/>
    <a:srgbClr val="CCFBC1"/>
    <a:srgbClr val="000000"/>
    <a:srgbClr val="BCD2BD"/>
    <a:srgbClr val="A8FAAA"/>
    <a:srgbClr val="00FF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3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tags" Target="tags/tag1.xml"/><Relationship Id="rId19" Type="http://schemas.openxmlformats.org/officeDocument/2006/relationships/customXml" Target="../customXml/item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34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1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2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99"/>
            <a:ext cx="6172200" cy="1524000"/>
          </a:xfrm>
        </p:spPr>
        <p:txBody>
          <a:bodyPr/>
          <a:lstStyle/>
          <a:p>
            <a:r>
              <a:rPr lang="en-GB" dirty="0" smtClean="0"/>
              <a:t>Central Scotland</a:t>
            </a:r>
            <a:endParaRPr lang="en-GB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3816735"/>
              </p:ext>
            </p:extLst>
          </p:nvPr>
        </p:nvGraphicFramePr>
        <p:xfrm>
          <a:off x="332656" y="1571663"/>
          <a:ext cx="6172200" cy="732705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57400"/>
                <a:gridCol w="2057400"/>
                <a:gridCol w="2057400"/>
              </a:tblGrid>
              <a:tr h="494453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Seats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Scotland Pensioners Party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5,793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British National Party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2,214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Green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5,634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- O'Donnell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821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Christian Party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3,173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  <a:endParaRPr lang="en-US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14,870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Homeland Party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337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82,459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  <a:endParaRPr lang="en-GB" sz="1600" b="0" i="0" u="none" strike="noStrike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3,318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  <a:endParaRPr lang="en-GB" sz="1600" b="0" i="0" u="none" strike="noStrike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108,261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Socialist Party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820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Unionist Party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1,555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Socialist Labour Party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2,483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Solidarity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559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 Independence Party</a:t>
                      </a:r>
                      <a:endParaRPr lang="en-GB" sz="16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1,263</a:t>
                      </a:r>
                      <a:endParaRPr lang="en-GB" sz="16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1270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99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664" y="0"/>
            <a:ext cx="6172200" cy="1524000"/>
          </a:xfrm>
        </p:spPr>
        <p:txBody>
          <a:bodyPr/>
          <a:lstStyle/>
          <a:p>
            <a:r>
              <a:rPr lang="en-GB" dirty="0" smtClean="0"/>
              <a:t>Glasgow</a:t>
            </a:r>
            <a:endParaRPr lang="en-GB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1982720"/>
              </p:ext>
            </p:extLst>
          </p:nvPr>
        </p:nvGraphicFramePr>
        <p:xfrm>
          <a:off x="260648" y="1475656"/>
          <a:ext cx="6264696" cy="68662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1361256"/>
                <a:gridCol w="216024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Seats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Scotland Pensioners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3,750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British National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2,424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Green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12,454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- Johnstone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338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Pirate Party UK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581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Christian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1,501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  <a:endParaRPr lang="en-US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12,749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Homeland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283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73,031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  <a:endParaRPr lang="en-GB" sz="1800" b="0" i="0" u="none" strike="noStrike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5,312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  <a:endParaRPr lang="en-GB" sz="1800" b="0" i="0" u="none" strike="noStrike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83,109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Socialist Party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1,362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Unionist Party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1,447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Socialist Labour Party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2,276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Respect Party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6,972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 Independence Party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1,123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48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Highlands &amp; Islands</a:t>
            </a:r>
            <a:endParaRPr lang="en-GB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8573944"/>
              </p:ext>
            </p:extLst>
          </p:nvPr>
        </p:nvGraphicFramePr>
        <p:xfrm>
          <a:off x="548680" y="1835696"/>
          <a:ext cx="5708104" cy="61245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1668760"/>
                <a:gridCol w="129614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Seats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Scotland Pensioners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2,770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 Bankers Bonuses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1,764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British National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1,134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Liberal Party (The)</a:t>
                      </a:r>
                      <a:endParaRPr lang="en-GB" sz="1800" b="0" i="0" u="none" strike="noStrike" dirty="0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1,696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Christian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3,541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  <a:endParaRPr lang="en-US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20,843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Green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9,076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25,884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  <a:endParaRPr lang="en-GB" sz="1800" b="0" i="0" u="none" strike="noStrike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21,729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  <a:endParaRPr lang="en-GB" sz="1800" b="0" i="0" u="none" strike="noStrike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85,082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Socialist Party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509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Socialist Labour Party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1,406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Solidarity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204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 Independence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3,372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289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7504"/>
            <a:ext cx="6172200" cy="1524000"/>
          </a:xfrm>
        </p:spPr>
        <p:txBody>
          <a:bodyPr/>
          <a:lstStyle/>
          <a:p>
            <a:r>
              <a:rPr lang="en-GB" dirty="0" err="1" smtClean="0"/>
              <a:t>Lothians</a:t>
            </a:r>
            <a:endParaRPr lang="en-GB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8768464"/>
              </p:ext>
            </p:extLst>
          </p:nvPr>
        </p:nvGraphicFramePr>
        <p:xfrm>
          <a:off x="620688" y="1443171"/>
          <a:ext cx="5694680" cy="72332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1289248"/>
                <a:gridCol w="166223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Seats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Scotland Pensioners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3,218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British National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1,978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Christian People's Alliance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553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Conservative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33,019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Green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21,505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- Brown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- Hogg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294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- MacDonald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18,732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- O'Neill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134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Labour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70,544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Liberal Democrat</a:t>
                      </a:r>
                      <a:endParaRPr lang="en-GB" sz="1800" b="0" i="0" u="none" strike="noStrike" dirty="0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15,588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Liberal Party (The)</a:t>
                      </a:r>
                      <a:endParaRPr lang="en-GB" sz="1800" b="0" i="0" u="none" strike="noStrike" dirty="0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697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Christian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914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Socialist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1,183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SNP</a:t>
                      </a:r>
                      <a:endParaRPr lang="en-GB" sz="1800" b="0" i="0" u="none" strike="noStrike" dirty="0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110,953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Socialist Labour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1,681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Solidarity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327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 Independence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1,822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20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Mid Scotland &amp; Fife</a:t>
            </a:r>
            <a:endParaRPr lang="en-GB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516065"/>
              </p:ext>
            </p:extLst>
          </p:nvPr>
        </p:nvGraphicFramePr>
        <p:xfrm>
          <a:off x="548680" y="2051720"/>
          <a:ext cx="5708104" cy="61245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1596752"/>
                <a:gridCol w="136815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Seats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Scotland Pensioners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4,113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British National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1,726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Christian People's Alliance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638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- Rodger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1,466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Christian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786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  <a:endParaRPr lang="en-US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36,458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Green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10,914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64,623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  <a:endParaRPr lang="en-GB" sz="1800" b="0" i="0" u="none" strike="noStrike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15,103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  <a:endParaRPr lang="en-GB" sz="1800" b="0" i="0" u="none" strike="noStrike">
                        <a:solidFill>
                          <a:srgbClr val="45454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116,691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Socialist Party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834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Socialist Labour Party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1,771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Solidarity</a:t>
                      </a:r>
                      <a:endParaRPr lang="en-GB" sz="1800" b="0" i="0" u="none" strike="noStrike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 Independence Party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2,838</a:t>
                      </a:r>
                      <a:endParaRPr lang="en-GB" sz="1800" b="0" i="0" u="none" strike="noStrike" dirty="0">
                        <a:solidFill>
                          <a:srgbClr val="50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91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656" y="239688"/>
            <a:ext cx="6172200" cy="1091952"/>
          </a:xfrm>
        </p:spPr>
        <p:txBody>
          <a:bodyPr/>
          <a:lstStyle/>
          <a:p>
            <a:r>
              <a:rPr lang="en-GB" dirty="0" smtClean="0"/>
              <a:t>North East Scotland</a:t>
            </a:r>
            <a:endParaRPr lang="en-GB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9527451"/>
              </p:ext>
            </p:extLst>
          </p:nvPr>
        </p:nvGraphicFramePr>
        <p:xfrm>
          <a:off x="332656" y="1454307"/>
          <a:ext cx="6172200" cy="707813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57400"/>
                <a:gridCol w="2047056"/>
                <a:gridCol w="2067744"/>
              </a:tblGrid>
              <a:tr h="494453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Party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Votes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Seats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Angus </a:t>
                      </a:r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471</a:t>
                      </a:r>
                      <a:endParaRPr lang="en-GB" sz="1800" b="0" i="0" u="none" strike="noStrike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BNP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1,925</a:t>
                      </a:r>
                      <a:endParaRPr lang="en-GB" sz="1800" b="0" i="0" u="none" strike="noStrike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Conservative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37,681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Independent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758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Independent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237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Independent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Labour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 smtClean="0">
                          <a:solidFill>
                            <a:srgbClr val="25252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43,893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Liberal Democrats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 smtClean="0">
                          <a:solidFill>
                            <a:srgbClr val="25252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18,178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National </a:t>
                      </a:r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640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Scottish </a:t>
                      </a:r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Christian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2,159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Scottish </a:t>
                      </a:r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Green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10,407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Scottish Senior</a:t>
                      </a:r>
                      <a:b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8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Citizens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4,420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Scottish </a:t>
                      </a:r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Socialist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1,115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SNP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 smtClean="0">
                          <a:solidFill>
                            <a:srgbClr val="25252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140,749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Socialist </a:t>
                      </a:r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Labour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1,459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Solidarity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286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UKIP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2,477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378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656" y="383704"/>
            <a:ext cx="6172200" cy="1091952"/>
          </a:xfrm>
        </p:spPr>
        <p:txBody>
          <a:bodyPr/>
          <a:lstStyle/>
          <a:p>
            <a:r>
              <a:rPr lang="en-GB" dirty="0" smtClean="0"/>
              <a:t>South </a:t>
            </a:r>
            <a:r>
              <a:rPr lang="en-GB" dirty="0" smtClean="0"/>
              <a:t>Scotland</a:t>
            </a:r>
            <a:endParaRPr lang="en-GB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0606060"/>
              </p:ext>
            </p:extLst>
          </p:nvPr>
        </p:nvGraphicFramePr>
        <p:xfrm>
          <a:off x="332656" y="2051720"/>
          <a:ext cx="6172200" cy="5066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47056"/>
                <a:gridCol w="2067744"/>
              </a:tblGrid>
              <a:tr h="494453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Party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Votes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Seats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</a:rPr>
                        <a:t>BNP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 smtClean="0">
                          <a:effectLst/>
                        </a:rPr>
                        <a:t>2,017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Conservative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54,352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Labour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70,596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Liberal Democrats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</a:rPr>
                        <a:t>15,096</a:t>
                      </a:r>
                      <a:endParaRPr lang="en-GB" sz="1800" b="0" i="0" u="none" strike="noStrike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Scottish Christian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</a:rPr>
                        <a:t>1,924</a:t>
                      </a:r>
                      <a:endParaRPr lang="en-GB" sz="1800" b="0" i="0" u="none" strike="noStrike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Scottish Green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</a:rPr>
                        <a:t>8,656</a:t>
                      </a:r>
                      <a:endParaRPr lang="en-GB" sz="1800" b="0" i="0" u="none" strike="noStrike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Scottish Senior Citizens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</a:rPr>
                        <a:t>4,418</a:t>
                      </a:r>
                      <a:endParaRPr lang="en-GB" sz="1800" b="0" i="0" u="none" strike="noStrike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Scottish Socialist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</a:rPr>
                        <a:t>697</a:t>
                      </a:r>
                      <a:endParaRPr lang="en-GB" sz="1800" b="0" i="0" u="none" strike="noStrike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SNP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114,270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Socialist Labour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</a:rPr>
                        <a:t>2,906</a:t>
                      </a:r>
                      <a:endParaRPr lang="en-GB" sz="1800" b="0" i="0" u="none" strike="noStrike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Solidarity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</a:rPr>
                        <a:t>813</a:t>
                      </a:r>
                      <a:endParaRPr lang="en-GB" sz="1800" b="0" i="0" u="none" strike="noStrike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UKIP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3,343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62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656" y="383704"/>
            <a:ext cx="6172200" cy="1091952"/>
          </a:xfrm>
        </p:spPr>
        <p:txBody>
          <a:bodyPr/>
          <a:lstStyle/>
          <a:p>
            <a:r>
              <a:rPr lang="en-GB" dirty="0" smtClean="0"/>
              <a:t>West </a:t>
            </a:r>
            <a:r>
              <a:rPr lang="en-GB" dirty="0" smtClean="0"/>
              <a:t>Scotland</a:t>
            </a:r>
            <a:endParaRPr lang="en-GB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9602754"/>
              </p:ext>
            </p:extLst>
          </p:nvPr>
        </p:nvGraphicFramePr>
        <p:xfrm>
          <a:off x="332656" y="1825787"/>
          <a:ext cx="6172200" cy="616373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57400"/>
                <a:gridCol w="2047056"/>
                <a:gridCol w="2067744"/>
              </a:tblGrid>
              <a:tr h="494453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Party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Votes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Seats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00CC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 smtClean="0">
                          <a:effectLst/>
                        </a:rPr>
                        <a:t>Ban Bankers Bonuses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 smtClean="0">
                          <a:effectLst/>
                        </a:rPr>
                        <a:t>1,204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ACF89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BNP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2,162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D0FEC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Conservative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35,995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ACF89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Independent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</a:rPr>
                        <a:t>460</a:t>
                      </a:r>
                      <a:endParaRPr lang="en-GB" sz="1800" b="0" i="0" u="none" strike="noStrike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D0FEC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Labour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92530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ACF89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Liberal Democrats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9,148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D0FEC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Pirate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850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ACF89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Scottish Christian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2,468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D0FEC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Scottish Green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8,414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ACF89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Scottish Senior Citizens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4,771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D0FEC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Scottish Socialist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1,752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ACF89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SNP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117,306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D0FEC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Socialist Labour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2,865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ACF89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Solidarity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446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D0FEC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UKIP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</a:rPr>
                        <a:t>2,000</a:t>
                      </a:r>
                      <a:endParaRPr lang="en-GB" sz="1800" b="0" i="0" u="none" strike="noStrike" dirty="0">
                        <a:solidFill>
                          <a:srgbClr val="252525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60960" marB="60960">
                    <a:solidFill>
                      <a:srgbClr val="ACF89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01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EKEYPADS" val="1,2,3,4,5,6,7,8,9,10,11,12,13,14,15,16,17,18,19,20,21,22,23,24,25,26,27,28,29,30,31,32,33,34,35,36,37,38,39,40,41,42,43,44,45,46,47,48,49,50,51,52,53,54,55,56,57,58,59,60,61,62,63,64,65,66,67,68,69,70,71,72,73,74,75,76,77,78,79,80,81,82,83,84,85,86,87,88,89,90,91,92,93,94,95,96,97,98,99,100,101,102,103,104,105,106,107,108,109,110,111,112,113,114,115,116,117,118,119,120,121,122,123,124,125,126,127,128,129,130,131,132,133,134,135,136,137,138,139,140,141,142,143,144,145,146,147,148,149,150,151,152,153,154,155,156,157,158,159,160,161,162"/>
</p:tagLst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?mso-contentType ?>
<SharedContentType xmlns="Microsoft.SharePoint.Taxonomy.ContentTypeSync" SourceId="29520354-60ee-4851-b0d3-4d1ffc9b6630" ContentTypeId="0x010100632D0FD7D2EC4A41966F9B23650F685002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D0FD7D2EC4A41966F9B23650F68500200E5F7B4F6A2590B4B8A766B76FE060E58" ma:contentTypeVersion="38" ma:contentTypeDescription="" ma:contentTypeScope="" ma:versionID="d75eac744fa2b0b9be5ccfa0c32de31e">
  <xsd:schema xmlns:xsd="http://www.w3.org/2001/XMLSchema" xmlns:xs="http://www.w3.org/2001/XMLSchema" xmlns:p="http://schemas.microsoft.com/office/2006/metadata/properties" xmlns:ns2="http://schemas.microsoft.com/sharepoint.v3" xmlns:ns3="21141c76-a131-4377-97a3-508a419862f1" xmlns:ns4="http://schemas.microsoft.com/sharepoint/v3/fields" targetNamespace="http://schemas.microsoft.com/office/2006/metadata/properties" ma:root="true" ma:fieldsID="93fd908b897dba6f484f9327417fc577" ns2:_="" ns3:_="" ns4:_="">
    <xsd:import namespace="http://schemas.microsoft.com/sharepoint.v3"/>
    <xsd:import namespace="21141c76-a131-4377-97a3-508a419862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4:_Publisher" minOccurs="0"/>
                <xsd:element ref="ns4:wic_System_Copyright" minOccurs="0"/>
                <xsd:element ref="ns3:Retention_x0020_schedule_x0020_ID" minOccurs="0"/>
                <xsd:element ref="ns3:Retention_x0020_period" minOccurs="0"/>
                <xsd:element ref="ns3:Disposal_x0020_trigger2" minOccurs="0"/>
                <xsd:element ref="ns3:Disposal_x0020_action" minOccurs="0"/>
                <xsd:element ref="ns3:Date_x0020_of_x0020_last_x0020_review" minOccurs="0"/>
                <xsd:element ref="ns3:Disposal_x0020_reviewer_x0020_details" minOccurs="0"/>
                <xsd:element ref="ns3:Disposal_x0020_review_x0020_details" minOccurs="0"/>
                <xsd:element ref="ns3:Disposal_x0020_authorised_x0020_by" minOccurs="0"/>
                <xsd:element ref="ns3:Disposal_x0020_comment" minOccurs="0"/>
                <xsd:element ref="ns3:m233fa42ddda444a97ecfbe326b55e92" minOccurs="0"/>
                <xsd:element ref="ns3:p63ddc83d83a46ac9835e8fd9c641db3" minOccurs="0"/>
                <xsd:element ref="ns3:TaxCatchAll" minOccurs="0"/>
                <xsd:element ref="ns3:TaxCatchAllLabel" minOccurs="0"/>
                <xsd:element ref="ns3:f12c4e522cb8463cafd748d94105ec43" minOccurs="0"/>
                <xsd:element ref="ns3:bc594c06ad0844898f20a52c24198475" minOccurs="0"/>
                <xsd:element ref="ns3:Disposal_x0020_date" minOccurs="0"/>
                <xsd:element ref="ns3:Disposal_x0020_trigger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41c76-a131-4377-97a3-508a419862f1" elementFormDefault="qualified">
    <xsd:import namespace="http://schemas.microsoft.com/office/2006/documentManagement/types"/>
    <xsd:import namespace="http://schemas.microsoft.com/office/infopath/2007/PartnerControls"/>
    <xsd:element name="Retention_x0020_schedule_x0020_ID" ma:index="9" nillable="true" ma:displayName="Retention schedule ID" ma:hidden="true" ma:internalName="Retention_x0020_schedule_x0020_ID" ma:readOnly="false">
      <xsd:simpleType>
        <xsd:restriction base="dms:Text">
          <xsd:maxLength value="255"/>
        </xsd:restriction>
      </xsd:simpleType>
    </xsd:element>
    <xsd:element name="Retention_x0020_period" ma:index="10" nillable="true" ma:displayName="Retention period" ma:hidden="true" ma:internalName="Retention_x0020_period" ma:readOnly="false">
      <xsd:simpleType>
        <xsd:restriction base="dms:Text">
          <xsd:maxLength value="255"/>
        </xsd:restriction>
      </xsd:simpleType>
    </xsd:element>
    <xsd:element name="Disposal_x0020_trigger2" ma:index="11" nillable="true" ma:displayName="Disposal trigger" ma:hidden="true" ma:internalName="Disposal_x0020_trigger2" ma:readOnly="false">
      <xsd:simpleType>
        <xsd:restriction base="dms:Text">
          <xsd:maxLength value="255"/>
        </xsd:restriction>
      </xsd:simpleType>
    </xsd:element>
    <xsd:element name="Disposal_x0020_action" ma:index="12" nillable="true" ma:displayName="Disposal action" ma:format="Dropdown" ma:hidden="true" ma:internalName="Disposal_x0020_action" ma:readOnly="false">
      <xsd:simpleType>
        <xsd:restriction base="dms:Choice">
          <xsd:enumeration value="Destroy"/>
          <xsd:enumeration value="Review with a view to destroy"/>
          <xsd:enumeration value="Review with a view to archive with NRS"/>
        </xsd:restriction>
      </xsd:simpleType>
    </xsd:element>
    <xsd:element name="Date_x0020_of_x0020_last_x0020_review" ma:index="13" nillable="true" ma:displayName="Date of last review" ma:format="DateOnly" ma:hidden="true" ma:internalName="Date_x0020_of_x0020_last_x0020_review" ma:readOnly="false">
      <xsd:simpleType>
        <xsd:restriction base="dms:DateTime"/>
      </xsd:simpleType>
    </xsd:element>
    <xsd:element name="Disposal_x0020_reviewer_x0020_details" ma:index="14" nillable="true" ma:displayName="Disposal reviewer details" ma:hidden="true" ma:list="UserInfo" ma:SharePointGroup="0" ma:internalName="Disposal_x0020_reviewer_x0020_detail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review_x0020_details" ma:index="15" nillable="true" ma:displayName="Disposal review details" ma:hidden="true" ma:internalName="Disposal_x0020_review_x0020_details" ma:readOnly="false">
      <xsd:simpleType>
        <xsd:restriction base="dms:Text">
          <xsd:maxLength value="255"/>
        </xsd:restriction>
      </xsd:simpleType>
    </xsd:element>
    <xsd:element name="Disposal_x0020_authorised_x0020_by" ma:index="16" nillable="true" ma:displayName="Disposal authorised by" ma:hidden="true" ma:list="UserInfo" ma:SharePointGroup="0" ma:internalName="Disposal_x0020_authoris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comment" ma:index="17" nillable="true" ma:displayName="Disposal comment" ma:hidden="true" ma:internalName="Disposal_x0020_comment" ma:readOnly="false">
      <xsd:simpleType>
        <xsd:restriction base="dms:Text">
          <xsd:maxLength value="255"/>
        </xsd:restriction>
      </xsd:simpleType>
    </xsd:element>
    <xsd:element name="m233fa42ddda444a97ecfbe326b55e92" ma:index="18" nillable="true" ma:taxonomy="true" ma:internalName="m233fa42ddda444a97ecfbe326b55e92" ma:taxonomyFieldName="_cx_NationalCaveats" ma:displayName="Security Caveats" ma:default="" ma:fieldId="{6233fa42-ddda-444a-97ec-fbe326b55e92}" ma:taxonomyMulti="true" ma:sspId="29520354-60ee-4851-b0d3-4d1ffc9b6630" ma:termSetId="b7259827-f150-46df-b570-0ee5307f86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3ddc83d83a46ac9835e8fd9c641db3" ma:index="20" nillable="true" ma:taxonomy="true" ma:internalName="p63ddc83d83a46ac9835e8fd9c641db3" ma:taxonomyFieldName="Language1" ma:displayName="Language" ma:indexed="true" ma:default="1;#English|8f5ff656-5a7e-462f-b6ae-4a4400758434" ma:fieldId="{963ddc83-d83a-46ac-9835-e8fd9c641db3}" ma:sspId="29520354-60ee-4851-b0d3-4d1ffc9b6630" ma:termSetId="b2401dee-1322-420c-b43c-00432a351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750aab17-5c2d-45ba-8954-c13c1fa70b70}" ma:internalName="TaxCatchAll" ma:showField="CatchAllData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hidden="true" ma:list="{750aab17-5c2d-45ba-8954-c13c1fa70b70}" ma:internalName="TaxCatchAllLabel" ma:readOnly="true" ma:showField="CatchAllDataLabel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12c4e522cb8463cafd748d94105ec43" ma:index="25" nillable="true" ma:taxonomy="true" ma:internalName="f12c4e522cb8463cafd748d94105ec43" ma:taxonomyFieldName="Document_x0020_type" ma:displayName="Document type" ma:default="" ma:fieldId="{f12c4e52-2cb8-463c-afd7-48d94105ec43}" ma:sspId="29520354-60ee-4851-b0d3-4d1ffc9b6630" ma:termSetId="3db350bc-fdb0-4b26-a83f-5b890cb06b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94c06ad0844898f20a52c24198475" ma:index="27" nillable="true" ma:taxonomy="true" ma:internalName="bc594c06ad0844898f20a52c24198475" ma:taxonomyFieldName="_cx_SecurityMarkings" ma:displayName="Security Markings" ma:default="2;#Not Protectively Marked|59351c5f-b7fd-4a97-8559-c38b9b573e6f" ma:fieldId="{bc594c06-ad08-4489-8f20-a52c24198475}" ma:sspId="29520354-60ee-4851-b0d3-4d1ffc9b6630" ma:termSetId="a9da5f56-ebc6-4d64-8a44-41072e1701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osal_x0020_date" ma:index="30" nillable="true" ma:displayName="Disposal date" ma:format="DateOnly" ma:hidden="true" ma:internalName="Disposal_x0020_date" ma:readOnly="false">
      <xsd:simpleType>
        <xsd:restriction base="dms:DateTime"/>
      </xsd:simpleType>
    </xsd:element>
    <xsd:element name="Disposal_x0020_trigger_x0020_date" ma:index="31" nillable="true" ma:displayName="Disposal trigger date" ma:format="DateOnly" ma:hidden="true" ma:internalName="Disposal_x0020_trigger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4" nillable="true" ma:displayName="Publisher" ma:default="The Scottish Parliament" ma:description="The person, organisation or service that published this resource" ma:internalName="_Publisher">
      <xsd:simpleType>
        <xsd:restriction base="dms:Text">
          <xsd:maxLength value="255"/>
        </xsd:restriction>
      </xsd:simpleType>
    </xsd:element>
    <xsd:element name="wic_System_Copyright" ma:index="5" nillable="true" ma:displayName="Copyright" ma:default="© Parliamentary copyright. The Scottish Parliamentary Corporate Body" ma:internalName="wic_System_Copyrigh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c594c06ad0844898f20a52c24198475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Protectively Marked</TermName>
          <TermId xmlns="http://schemas.microsoft.com/office/infopath/2007/PartnerControls">59351c5f-b7fd-4a97-8559-c38b9b573e6f</TermId>
        </TermInfo>
      </Terms>
    </bc594c06ad0844898f20a52c24198475>
    <p63ddc83d83a46ac9835e8fd9c641db3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8f5ff656-5a7e-462f-b6ae-4a4400758434</TermId>
        </TermInfo>
      </Terms>
    </p63ddc83d83a46ac9835e8fd9c641db3>
    <TaxCatchAll xmlns="21141c76-a131-4377-97a3-508a419862f1">
      <Value>2</Value>
      <Value>1</Value>
    </TaxCatchAll>
    <Disposal_x0020_trigger_x0020_date xmlns="21141c76-a131-4377-97a3-508a419862f1" xsi:nil="true"/>
    <_Publisher xmlns="http://schemas.microsoft.com/sharepoint/v3/fields">The Scottish Parliament</_Publisher>
    <Disposal_x0020_trigger2 xmlns="21141c76-a131-4377-97a3-508a419862f1" xsi:nil="true"/>
    <Disposal_x0020_authorised_x0020_by xmlns="21141c76-a131-4377-97a3-508a419862f1">
      <UserInfo>
        <DisplayName/>
        <AccountId xsi:nil="true"/>
        <AccountType/>
      </UserInfo>
    </Disposal_x0020_authorised_x0020_by>
    <Disposal_x0020_comment xmlns="21141c76-a131-4377-97a3-508a419862f1" xsi:nil="true"/>
    <Disposal_x0020_reviewer_x0020_details xmlns="21141c76-a131-4377-97a3-508a419862f1">
      <UserInfo>
        <DisplayName/>
        <AccountId xsi:nil="true"/>
        <AccountType/>
      </UserInfo>
    </Disposal_x0020_reviewer_x0020_details>
    <Date_x0020_of_x0020_last_x0020_review xmlns="21141c76-a131-4377-97a3-508a419862f1" xsi:nil="true"/>
    <CategoryDescription xmlns="http://schemas.microsoft.com/sharepoint.v3" xsi:nil="true"/>
    <m233fa42ddda444a97ecfbe326b55e92 xmlns="21141c76-a131-4377-97a3-508a419862f1">
      <Terms xmlns="http://schemas.microsoft.com/office/infopath/2007/PartnerControls"/>
    </m233fa42ddda444a97ecfbe326b55e92>
    <Disposal_x0020_date xmlns="21141c76-a131-4377-97a3-508a419862f1" xsi:nil="true"/>
    <Retention_x0020_period xmlns="21141c76-a131-4377-97a3-508a419862f1" xsi:nil="true"/>
    <f12c4e522cb8463cafd748d94105ec43 xmlns="21141c76-a131-4377-97a3-508a419862f1">
      <Terms xmlns="http://schemas.microsoft.com/office/infopath/2007/PartnerControls"/>
    </f12c4e522cb8463cafd748d94105ec43>
    <wic_System_Copyright xmlns="http://schemas.microsoft.com/sharepoint/v3/fields">© Parliamentary copyright. The Scottish Parliamentary Corporate Body</wic_System_Copyright>
    <Disposal_x0020_action xmlns="21141c76-a131-4377-97a3-508a419862f1" xsi:nil="true"/>
    <Retention_x0020_schedule_x0020_ID xmlns="21141c76-a131-4377-97a3-508a419862f1" xsi:nil="true"/>
    <Disposal_x0020_review_x0020_details xmlns="21141c76-a131-4377-97a3-508a419862f1" xsi:nil="true"/>
  </documentManagement>
</p:properties>
</file>

<file path=customXml/itemProps1.xml><?xml version="1.0" encoding="utf-8"?>
<ds:datastoreItem xmlns:ds="http://schemas.openxmlformats.org/officeDocument/2006/customXml" ds:itemID="{333BAC51-30F1-41A3-85E7-E2633C11B61B}"/>
</file>

<file path=customXml/itemProps2.xml><?xml version="1.0" encoding="utf-8"?>
<ds:datastoreItem xmlns:ds="http://schemas.openxmlformats.org/officeDocument/2006/customXml" ds:itemID="{0650E5E3-54EA-46E8-BEED-7B7ABB16B2C3}"/>
</file>

<file path=customXml/itemProps3.xml><?xml version="1.0" encoding="utf-8"?>
<ds:datastoreItem xmlns:ds="http://schemas.openxmlformats.org/officeDocument/2006/customXml" ds:itemID="{66059583-7EDC-44C9-A5F6-733507808814}"/>
</file>

<file path=customXml/itemProps4.xml><?xml version="1.0" encoding="utf-8"?>
<ds:datastoreItem xmlns:ds="http://schemas.openxmlformats.org/officeDocument/2006/customXml" ds:itemID="{06CCEB8F-9F8C-4B2C-9410-95662A488108}"/>
</file>

<file path=customXml/itemProps5.xml><?xml version="1.0" encoding="utf-8"?>
<ds:datastoreItem xmlns:ds="http://schemas.openxmlformats.org/officeDocument/2006/customXml" ds:itemID="{FEEDDD5A-520E-4534-B422-3336E1315A81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444</TotalTime>
  <Words>469</Words>
  <Application>Microsoft Office PowerPoint</Application>
  <PresentationFormat>On-screen Show (4:3)</PresentationFormat>
  <Paragraphs>274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</vt:lpstr>
      <vt:lpstr>Central Scotland</vt:lpstr>
      <vt:lpstr>Glasgow</vt:lpstr>
      <vt:lpstr>Highlands &amp; Islands</vt:lpstr>
      <vt:lpstr>Lothians</vt:lpstr>
      <vt:lpstr>Mid Scotland &amp; Fife</vt:lpstr>
      <vt:lpstr>North East Scotland</vt:lpstr>
      <vt:lpstr>South Scotland</vt:lpstr>
      <vt:lpstr>West Scotland</vt:lpstr>
    </vt:vector>
  </TitlesOfParts>
  <Company>The Scottish Parliament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 Scotland</dc:title>
  <dc:creator>Slater C (Cara)</dc:creator>
  <cp:lastModifiedBy>Slater C (Cara)</cp:lastModifiedBy>
  <cp:revision>16</cp:revision>
  <dcterms:created xsi:type="dcterms:W3CDTF">2016-01-22T12:48:43Z</dcterms:created>
  <dcterms:modified xsi:type="dcterms:W3CDTF">2016-03-02T14:15:02Z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0x010100632D0FD7D2EC4A41966F9B23650F68500200E5F7B4F6A2590B4B8A766B76FE060E58</vt:lpwstr>
  </property>
  <property fmtid="{D5CDD505-2E9C-101B-9397-08002B2CF9AE}" pid="3" name="_cx_SecurityMarkings">
    <vt:lpwstr>2;#Not Protectively Marked|59351c5f-b7fd-4a97-8559-c38b9b573e6f</vt:lpwstr>
  </property>
  <property fmtid="{D5CDD505-2E9C-101B-9397-08002B2CF9AE}" pid="4" name="Language1">
    <vt:lpwstr>1;#English|8f5ff656-5a7e-462f-b6ae-4a4400758434</vt:lpwstr>
  </property>
  <property fmtid="{D5CDD505-2E9C-101B-9397-08002B2CF9AE}" pid="5" name="Document_x0020_type">
    <vt:lpwstr/>
  </property>
  <property fmtid="{D5CDD505-2E9C-101B-9397-08002B2CF9AE}" pid="6" name="_cx_NationalCaveats">
    <vt:lpwstr/>
  </property>
  <property fmtid="{D5CDD505-2E9C-101B-9397-08002B2CF9AE}" pid="7" name="Document type">
    <vt:lpwstr/>
  </property>
</Properties>
</file>