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4.xml" ContentType="application/vnd.openxmlformats-officedocument.customXml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5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</p:sldIdLst>
  <p:sldSz cx="9144000" cy="6858000" type="screen4x3"/>
  <p:notesSz cx="6797675" cy="98567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FECA"/>
    <a:srgbClr val="ACF89A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02" y="-9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18" Type="http://schemas.openxmlformats.org/officeDocument/2006/relationships/customXml" Target="../customXml/item4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customXml" Target="../customXml/item5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02/03/2016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5095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02/03/2016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328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02/03/2016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5040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02/03/2016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7404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02/03/2016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1349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02/03/2016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3176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02/03/2016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4380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02/03/2016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3992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02/03/2016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338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 pitchFamily="34" charset="0"/>
                <a:cs typeface="Arial" pitchFamily="34" charset="0"/>
              </a:defRPr>
            </a:lvl1pPr>
            <a:lvl2pPr>
              <a:defRPr sz="2800">
                <a:latin typeface="Arial" pitchFamily="34" charset="0"/>
                <a:cs typeface="Arial" pitchFamily="34" charset="0"/>
              </a:defRPr>
            </a:lvl2pPr>
            <a:lvl3pPr>
              <a:defRPr sz="2400">
                <a:latin typeface="Arial" pitchFamily="34" charset="0"/>
                <a:cs typeface="Arial" pitchFamily="34" charset="0"/>
              </a:defRPr>
            </a:lvl3pPr>
            <a:lvl4pPr>
              <a:defRPr sz="2000">
                <a:latin typeface="Arial" pitchFamily="34" charset="0"/>
                <a:cs typeface="Arial" pitchFamily="34" charset="0"/>
              </a:defRPr>
            </a:lvl4pPr>
            <a:lvl5pPr>
              <a:defRPr sz="2000">
                <a:latin typeface="Arial" pitchFamily="34" charset="0"/>
                <a:cs typeface="Arial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02/03/2016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5715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02/03/2016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0392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02/03/2016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6326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Clydebank and Milngavie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6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7352089"/>
              </p:ext>
            </p:extLst>
          </p:nvPr>
        </p:nvGraphicFramePr>
        <p:xfrm>
          <a:off x="457200" y="1600200"/>
          <a:ext cx="8229600" cy="2708331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CC00"/>
                    </a:solidFill>
                  </a:tcPr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John Duncan</a:t>
                      </a:r>
                    </a:p>
                  </a:txBody>
                  <a:tcPr marL="28575" marR="28575" marT="57150" marB="57150" anchor="ctr">
                    <a:solidFill>
                      <a:srgbClr val="ACF89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</a:p>
                  </a:txBody>
                  <a:tcPr marL="28575" marR="28575" marT="57150" marB="57150" anchor="ctr">
                    <a:solidFill>
                      <a:srgbClr val="ACF89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1769</a:t>
                      </a:r>
                    </a:p>
                  </a:txBody>
                  <a:tcPr marL="28575" marR="28575" marT="57150" marB="57150" anchor="ctr">
                    <a:solidFill>
                      <a:srgbClr val="ACF89A"/>
                    </a:solidFill>
                  </a:tcPr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 McNulty</a:t>
                      </a:r>
                    </a:p>
                  </a:txBody>
                  <a:tcPr marL="28575" marR="28575" marT="57150" marB="57150" anchor="ctr">
                    <a:solidFill>
                      <a:srgbClr val="D0FEC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</a:p>
                  </a:txBody>
                  <a:tcPr marL="28575" marR="28575" marT="57150" marB="57150" anchor="ctr">
                    <a:solidFill>
                      <a:srgbClr val="D0FEC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11564</a:t>
                      </a:r>
                    </a:p>
                  </a:txBody>
                  <a:tcPr marL="28575" marR="28575" marT="57150" marB="57150" anchor="ctr">
                    <a:solidFill>
                      <a:srgbClr val="D0FECA"/>
                    </a:solidFill>
                  </a:tcPr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Gil Paterson</a:t>
                      </a:r>
                    </a:p>
                  </a:txBody>
                  <a:tcPr marL="28575" marR="28575" marT="57150" marB="57150" anchor="ctr">
                    <a:solidFill>
                      <a:srgbClr val="ACF89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>
                    <a:solidFill>
                      <a:srgbClr val="ACF89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12278</a:t>
                      </a:r>
                    </a:p>
                  </a:txBody>
                  <a:tcPr marL="28575" marR="28575" marT="57150" marB="57150" anchor="ctr">
                    <a:solidFill>
                      <a:srgbClr val="ACF89A"/>
                    </a:solidFill>
                  </a:tcPr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Alice Struthers</a:t>
                      </a:r>
                    </a:p>
                  </a:txBody>
                  <a:tcPr marL="28575" marR="28575" marT="57150" marB="57150" anchor="ctr">
                    <a:solidFill>
                      <a:srgbClr val="D0FEC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</a:p>
                  </a:txBody>
                  <a:tcPr marL="28575" marR="28575" marT="57150" marB="57150" anchor="ctr">
                    <a:solidFill>
                      <a:srgbClr val="D0FEC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2758</a:t>
                      </a:r>
                    </a:p>
                  </a:txBody>
                  <a:tcPr marL="28575" marR="28575" marT="57150" marB="57150" anchor="ctr">
                    <a:solidFill>
                      <a:srgbClr val="D0FECA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39552" y="4797152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0375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Cunninghame North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4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684501"/>
              </p:ext>
            </p:extLst>
          </p:nvPr>
        </p:nvGraphicFramePr>
        <p:xfrm>
          <a:off x="457200" y="1600200"/>
          <a:ext cx="8229600" cy="2708331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CC00"/>
                    </a:solidFill>
                  </a:tcPr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Kenneth Gibson</a:t>
                      </a:r>
                    </a:p>
                  </a:txBody>
                  <a:tcPr marL="28575" marR="28575" marT="57150" marB="57150" anchor="ctr">
                    <a:solidFill>
                      <a:srgbClr val="ACF89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>
                    <a:solidFill>
                      <a:srgbClr val="ACF89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15539</a:t>
                      </a:r>
                    </a:p>
                  </a:txBody>
                  <a:tcPr marL="28575" marR="28575" marT="57150" marB="57150" anchor="ctr">
                    <a:solidFill>
                      <a:srgbClr val="ACF89A"/>
                    </a:solidFill>
                  </a:tcPr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Maurice </a:t>
                      </a:r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Golden</a:t>
                      </a:r>
                    </a:p>
                  </a:txBody>
                  <a:tcPr marL="28575" marR="28575" marT="57150" marB="57150" anchor="ctr">
                    <a:solidFill>
                      <a:srgbClr val="D0FEC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Scottish Conservative and Unionist Party</a:t>
                      </a:r>
                    </a:p>
                  </a:txBody>
                  <a:tcPr marL="28575" marR="28575" marT="57150" marB="57150" anchor="ctr">
                    <a:solidFill>
                      <a:srgbClr val="D0FEC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9422</a:t>
                      </a:r>
                    </a:p>
                  </a:txBody>
                  <a:tcPr marL="28575" marR="28575" marT="57150" marB="57150" anchor="ctr">
                    <a:solidFill>
                      <a:srgbClr val="D0FECA"/>
                    </a:solidFill>
                  </a:tcPr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Mallika Punukollu</a:t>
                      </a:r>
                    </a:p>
                  </a:txBody>
                  <a:tcPr marL="28575" marR="28575" marT="57150" marB="57150" anchor="ctr">
                    <a:solidFill>
                      <a:srgbClr val="ACF89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</a:p>
                  </a:txBody>
                  <a:tcPr marL="28575" marR="28575" marT="57150" marB="57150" anchor="ctr">
                    <a:solidFill>
                      <a:srgbClr val="ACF89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543</a:t>
                      </a:r>
                    </a:p>
                  </a:txBody>
                  <a:tcPr marL="28575" marR="28575" marT="57150" marB="57150" anchor="ctr">
                    <a:solidFill>
                      <a:srgbClr val="ACF89A"/>
                    </a:solidFill>
                  </a:tcPr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Allan Wilson</a:t>
                      </a:r>
                    </a:p>
                  </a:txBody>
                  <a:tcPr marL="28575" marR="28575" marT="57150" marB="57150" anchor="ctr">
                    <a:solidFill>
                      <a:srgbClr val="D0FEC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</a:p>
                  </a:txBody>
                  <a:tcPr marL="28575" marR="28575" marT="57150" marB="57150" anchor="ctr">
                    <a:solidFill>
                      <a:srgbClr val="D0FEC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9422</a:t>
                      </a:r>
                    </a:p>
                  </a:txBody>
                  <a:tcPr marL="28575" marR="28575" marT="57150" marB="57150" anchor="ctr">
                    <a:solidFill>
                      <a:srgbClr val="D0FECA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4797152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7851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Cunninghame South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4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68963968"/>
              </p:ext>
            </p:extLst>
          </p:nvPr>
        </p:nvGraphicFramePr>
        <p:xfrm>
          <a:off x="457200" y="1600200"/>
          <a:ext cx="8229600" cy="2708331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CC00"/>
                    </a:solidFill>
                  </a:tcPr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Margaret Burgess</a:t>
                      </a:r>
                    </a:p>
                  </a:txBody>
                  <a:tcPr marL="28575" marR="28575" marT="57150" marB="57150" anchor="ctr">
                    <a:solidFill>
                      <a:srgbClr val="ACF89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Scottish National Party</a:t>
                      </a:r>
                    </a:p>
                  </a:txBody>
                  <a:tcPr marL="28575" marR="28575" marT="57150" marB="57150" anchor="ctr">
                    <a:solidFill>
                      <a:srgbClr val="ACF89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10993</a:t>
                      </a:r>
                    </a:p>
                  </a:txBody>
                  <a:tcPr marL="28575" marR="28575" marT="57150" marB="57150" anchor="ctr">
                    <a:solidFill>
                      <a:srgbClr val="ACF89A"/>
                    </a:solidFill>
                  </a:tcPr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Alistair Haw</a:t>
                      </a:r>
                    </a:p>
                  </a:txBody>
                  <a:tcPr marL="28575" marR="28575" marT="57150" marB="57150" anchor="ctr">
                    <a:solidFill>
                      <a:srgbClr val="D0FEC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</a:p>
                  </a:txBody>
                  <a:tcPr marL="28575" marR="28575" marT="57150" marB="57150" anchor="ctr">
                    <a:solidFill>
                      <a:srgbClr val="D0FEC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1871</a:t>
                      </a:r>
                    </a:p>
                  </a:txBody>
                  <a:tcPr marL="28575" marR="28575" marT="57150" marB="57150" anchor="ctr">
                    <a:solidFill>
                      <a:srgbClr val="D0FECA"/>
                    </a:solidFill>
                  </a:tcPr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Ruby Kirkwood</a:t>
                      </a:r>
                    </a:p>
                  </a:txBody>
                  <a:tcPr marL="28575" marR="28575" marT="57150" marB="57150" anchor="ctr">
                    <a:solidFill>
                      <a:srgbClr val="ACF89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Scottish Liberal Democrats</a:t>
                      </a:r>
                    </a:p>
                  </a:txBody>
                  <a:tcPr marL="28575" marR="28575" marT="57150" marB="57150" anchor="ctr">
                    <a:solidFill>
                      <a:srgbClr val="ACF89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547</a:t>
                      </a:r>
                    </a:p>
                  </a:txBody>
                  <a:tcPr marL="28575" marR="28575" marT="57150" marB="57150" anchor="ctr">
                    <a:solidFill>
                      <a:srgbClr val="ACF89A"/>
                    </a:solidFill>
                  </a:tcPr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Irene Oldfather</a:t>
                      </a:r>
                    </a:p>
                  </a:txBody>
                  <a:tcPr marL="28575" marR="28575" marT="57150" marB="57150" anchor="ctr">
                    <a:solidFill>
                      <a:srgbClr val="D0FEC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</a:p>
                  </a:txBody>
                  <a:tcPr marL="28575" marR="28575" marT="57150" marB="57150" anchor="ctr">
                    <a:solidFill>
                      <a:srgbClr val="D0FEC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8645</a:t>
                      </a:r>
                    </a:p>
                  </a:txBody>
                  <a:tcPr marL="28575" marR="28575" marT="57150" marB="57150" anchor="ctr">
                    <a:solidFill>
                      <a:srgbClr val="D0FECA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4797152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450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Dumbarton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9144725"/>
              </p:ext>
            </p:extLst>
          </p:nvPr>
        </p:nvGraphicFramePr>
        <p:xfrm>
          <a:off x="457200" y="1600200"/>
          <a:ext cx="8229600" cy="316914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CC00"/>
                    </a:solidFill>
                  </a:tcPr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Jackie </a:t>
                      </a:r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Baillie</a:t>
                      </a:r>
                    </a:p>
                  </a:txBody>
                  <a:tcPr marL="28575" marR="28575" marT="57150" marB="57150" anchor="ctr">
                    <a:solidFill>
                      <a:srgbClr val="ACF89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</a:p>
                  </a:txBody>
                  <a:tcPr marL="28575" marR="28575" marT="57150" marB="57150" anchor="ctr">
                    <a:solidFill>
                      <a:srgbClr val="ACF89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12562</a:t>
                      </a:r>
                    </a:p>
                  </a:txBody>
                  <a:tcPr marL="28575" marR="28575" marT="57150" marB="57150" anchor="ctr">
                    <a:solidFill>
                      <a:srgbClr val="ACF89A"/>
                    </a:solidFill>
                  </a:tcPr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George Rice</a:t>
                      </a:r>
                    </a:p>
                  </a:txBody>
                  <a:tcPr marL="28575" marR="28575" marT="57150" marB="57150" anchor="ctr">
                    <a:solidFill>
                      <a:srgbClr val="D0FEC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Independent</a:t>
                      </a:r>
                    </a:p>
                  </a:txBody>
                  <a:tcPr marL="28575" marR="28575" marT="57150" marB="57150" anchor="ctr">
                    <a:solidFill>
                      <a:srgbClr val="D0FEC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770</a:t>
                      </a:r>
                    </a:p>
                  </a:txBody>
                  <a:tcPr marL="28575" marR="28575" marT="57150" marB="57150" anchor="ctr">
                    <a:solidFill>
                      <a:srgbClr val="D0FECA"/>
                    </a:solidFill>
                  </a:tcPr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Iain </a:t>
                      </a:r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Robertson</a:t>
                      </a:r>
                    </a:p>
                  </a:txBody>
                  <a:tcPr marL="28575" marR="28575" marT="57150" marB="57150" anchor="ctr">
                    <a:solidFill>
                      <a:srgbClr val="ACF89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>
                    <a:solidFill>
                      <a:srgbClr val="ACF89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10923</a:t>
                      </a:r>
                    </a:p>
                  </a:txBody>
                  <a:tcPr marL="28575" marR="28575" marT="57150" marB="57150" anchor="ctr">
                    <a:solidFill>
                      <a:srgbClr val="ACF89A"/>
                    </a:solidFill>
                  </a:tcPr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Graham </a:t>
                      </a:r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Smith</a:t>
                      </a:r>
                    </a:p>
                  </a:txBody>
                  <a:tcPr marL="28575" marR="28575" marT="57150" marB="57150" anchor="ctr">
                    <a:solidFill>
                      <a:srgbClr val="D0FEC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</a:p>
                  </a:txBody>
                  <a:tcPr marL="28575" marR="28575" marT="57150" marB="57150" anchor="ctr">
                    <a:solidFill>
                      <a:srgbClr val="D0FEC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3395</a:t>
                      </a:r>
                    </a:p>
                  </a:txBody>
                  <a:tcPr marL="28575" marR="28575" marT="57150" marB="57150" anchor="ctr">
                    <a:solidFill>
                      <a:srgbClr val="D0FECA"/>
                    </a:solidFill>
                  </a:tcPr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Helen </a:t>
                      </a:r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Watt</a:t>
                      </a:r>
                    </a:p>
                  </a:txBody>
                  <a:tcPr marL="28575" marR="28575" marT="57150" marB="57150" anchor="ctr">
                    <a:solidFill>
                      <a:srgbClr val="ACF89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</a:p>
                  </a:txBody>
                  <a:tcPr marL="28575" marR="28575" marT="57150" marB="57150" anchor="ctr">
                    <a:solidFill>
                      <a:srgbClr val="ACF89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858</a:t>
                      </a:r>
                    </a:p>
                  </a:txBody>
                  <a:tcPr marL="28575" marR="28575" marT="57150" marB="57150" anchor="ctr">
                    <a:solidFill>
                      <a:srgbClr val="ACF89A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4797152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60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Eastwood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97330529"/>
              </p:ext>
            </p:extLst>
          </p:nvPr>
        </p:nvGraphicFramePr>
        <p:xfrm>
          <a:off x="457200" y="1600200"/>
          <a:ext cx="8229600" cy="2708331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CC00"/>
                    </a:solidFill>
                  </a:tcPr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Jackson Carlaw</a:t>
                      </a:r>
                    </a:p>
                  </a:txBody>
                  <a:tcPr marL="28575" marR="28575" marT="57150" marB="57150" anchor="ctr">
                    <a:solidFill>
                      <a:srgbClr val="ACF89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</a:p>
                  </a:txBody>
                  <a:tcPr marL="28575" marR="28575" marT="57150" marB="57150" anchor="ctr">
                    <a:solidFill>
                      <a:srgbClr val="ACF89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10650</a:t>
                      </a:r>
                    </a:p>
                  </a:txBody>
                  <a:tcPr marL="28575" marR="28575" marT="57150" marB="57150" anchor="ctr">
                    <a:solidFill>
                      <a:srgbClr val="ACF89A"/>
                    </a:solidFill>
                  </a:tcPr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Gordon Cochrane</a:t>
                      </a:r>
                    </a:p>
                  </a:txBody>
                  <a:tcPr marL="28575" marR="28575" marT="57150" marB="57150" anchor="ctr">
                    <a:solidFill>
                      <a:srgbClr val="D0FEC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</a:p>
                  </a:txBody>
                  <a:tcPr marL="28575" marR="28575" marT="57150" marB="57150" anchor="ctr">
                    <a:solidFill>
                      <a:srgbClr val="D0FEC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3603</a:t>
                      </a:r>
                    </a:p>
                  </a:txBody>
                  <a:tcPr marL="28575" marR="28575" marT="57150" marB="57150" anchor="ctr">
                    <a:solidFill>
                      <a:srgbClr val="D0FECA"/>
                    </a:solidFill>
                  </a:tcPr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Stewart Maxwell</a:t>
                      </a:r>
                    </a:p>
                  </a:txBody>
                  <a:tcPr marL="28575" marR="28575" marT="57150" marB="57150" anchor="ctr">
                    <a:solidFill>
                      <a:srgbClr val="ACF89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>
                    <a:solidFill>
                      <a:srgbClr val="ACF89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7777</a:t>
                      </a:r>
                    </a:p>
                  </a:txBody>
                  <a:tcPr marL="28575" marR="28575" marT="57150" marB="57150" anchor="ctr">
                    <a:solidFill>
                      <a:srgbClr val="ACF89A"/>
                    </a:solidFill>
                  </a:tcPr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Ken Macintosh</a:t>
                      </a:r>
                    </a:p>
                  </a:txBody>
                  <a:tcPr marL="28575" marR="28575" marT="57150" marB="57150" anchor="ctr">
                    <a:solidFill>
                      <a:srgbClr val="D0FEC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</a:p>
                  </a:txBody>
                  <a:tcPr marL="28575" marR="28575" marT="57150" marB="57150" anchor="ctr">
                    <a:solidFill>
                      <a:srgbClr val="D0FEC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12662</a:t>
                      </a:r>
                    </a:p>
                  </a:txBody>
                  <a:tcPr marL="28575" marR="28575" marT="57150" marB="57150" anchor="ctr">
                    <a:solidFill>
                      <a:srgbClr val="D0FECA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4725144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9495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Paisley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4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79380824"/>
              </p:ext>
            </p:extLst>
          </p:nvPr>
        </p:nvGraphicFramePr>
        <p:xfrm>
          <a:off x="457200" y="1600200"/>
          <a:ext cx="8229600" cy="2708331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CC00"/>
                    </a:solidFill>
                  </a:tcPr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George Adam</a:t>
                      </a:r>
                    </a:p>
                  </a:txBody>
                  <a:tcPr marL="28575" marR="28575" marT="57150" marB="57150" anchor="ctr">
                    <a:solidFill>
                      <a:srgbClr val="ACF89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>
                    <a:solidFill>
                      <a:srgbClr val="ACF89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10913</a:t>
                      </a:r>
                    </a:p>
                  </a:txBody>
                  <a:tcPr marL="28575" marR="28575" marT="57150" marB="57150" anchor="ctr">
                    <a:solidFill>
                      <a:srgbClr val="ACF89A"/>
                    </a:solidFill>
                  </a:tcPr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Eileen McCartin</a:t>
                      </a:r>
                    </a:p>
                  </a:txBody>
                  <a:tcPr marL="28575" marR="28575" marT="57150" marB="57150" anchor="ctr">
                    <a:solidFill>
                      <a:srgbClr val="D0FEC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</a:p>
                  </a:txBody>
                  <a:tcPr marL="28575" marR="28575" marT="57150" marB="57150" anchor="ctr">
                    <a:solidFill>
                      <a:srgbClr val="D0FEC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1783</a:t>
                      </a:r>
                    </a:p>
                  </a:txBody>
                  <a:tcPr marL="28575" marR="28575" marT="57150" marB="57150" anchor="ctr">
                    <a:solidFill>
                      <a:srgbClr val="D0FECA"/>
                    </a:solidFill>
                  </a:tcPr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Gordon McCaskill</a:t>
                      </a:r>
                    </a:p>
                  </a:txBody>
                  <a:tcPr marL="28575" marR="28575" marT="57150" marB="57150" anchor="ctr">
                    <a:solidFill>
                      <a:srgbClr val="ACF89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</a:p>
                  </a:txBody>
                  <a:tcPr marL="28575" marR="28575" marT="57150" marB="57150" anchor="ctr">
                    <a:solidFill>
                      <a:srgbClr val="ACF89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2229</a:t>
                      </a:r>
                    </a:p>
                  </a:txBody>
                  <a:tcPr marL="28575" marR="28575" marT="57150" marB="57150" anchor="ctr">
                    <a:solidFill>
                      <a:srgbClr val="ACF89A"/>
                    </a:solidFill>
                  </a:tcPr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Evan Williams</a:t>
                      </a:r>
                    </a:p>
                  </a:txBody>
                  <a:tcPr marL="28575" marR="28575" marT="57150" marB="57150" anchor="ctr">
                    <a:solidFill>
                      <a:srgbClr val="D0FEC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</a:p>
                  </a:txBody>
                  <a:tcPr marL="28575" marR="28575" marT="57150" marB="57150" anchor="ctr">
                    <a:solidFill>
                      <a:srgbClr val="D0FEC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10665</a:t>
                      </a:r>
                    </a:p>
                  </a:txBody>
                  <a:tcPr marL="28575" marR="28575" marT="57150" marB="57150" anchor="ctr">
                    <a:solidFill>
                      <a:srgbClr val="D0FECA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4653136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254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517632" cy="1143000"/>
          </a:xfrm>
        </p:spPr>
        <p:txBody>
          <a:bodyPr>
            <a:normAutofit/>
          </a:bodyPr>
          <a:lstStyle/>
          <a:p>
            <a:r>
              <a:rPr lang="en-GB" dirty="0" smtClean="0"/>
              <a:t>Renfrewshire North &amp; West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4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91178498"/>
              </p:ext>
            </p:extLst>
          </p:nvPr>
        </p:nvGraphicFramePr>
        <p:xfrm>
          <a:off x="457200" y="1600200"/>
          <a:ext cx="8229600" cy="2708331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CC00"/>
                    </a:solidFill>
                  </a:tcPr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Stuart Clark</a:t>
                      </a:r>
                    </a:p>
                  </a:txBody>
                  <a:tcPr marL="28575" marR="28575" marT="57150" marB="57150" anchor="ctr">
                    <a:solidFill>
                      <a:srgbClr val="ACF89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</a:p>
                  </a:txBody>
                  <a:tcPr marL="28575" marR="28575" marT="57150" marB="57150" anchor="ctr">
                    <a:solidFill>
                      <a:srgbClr val="ACF89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9946</a:t>
                      </a:r>
                    </a:p>
                  </a:txBody>
                  <a:tcPr marL="28575" marR="28575" marT="57150" marB="57150" anchor="ctr">
                    <a:solidFill>
                      <a:srgbClr val="ACF89A"/>
                    </a:solidFill>
                  </a:tcPr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Annabel Goldie</a:t>
                      </a:r>
                    </a:p>
                  </a:txBody>
                  <a:tcPr marL="28575" marR="28575" marT="57150" marB="57150" anchor="ctr">
                    <a:solidFill>
                      <a:srgbClr val="D0FEC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</a:p>
                  </a:txBody>
                  <a:tcPr marL="28575" marR="28575" marT="57150" marB="57150" anchor="ctr">
                    <a:solidFill>
                      <a:srgbClr val="D0FEC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5489</a:t>
                      </a:r>
                    </a:p>
                  </a:txBody>
                  <a:tcPr marL="28575" marR="28575" marT="57150" marB="57150" anchor="ctr">
                    <a:solidFill>
                      <a:srgbClr val="D0FECA"/>
                    </a:solidFill>
                  </a:tcPr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Derek Mackay</a:t>
                      </a:r>
                    </a:p>
                  </a:txBody>
                  <a:tcPr marL="28575" marR="28575" marT="57150" marB="57150" anchor="ctr">
                    <a:solidFill>
                      <a:srgbClr val="ACF89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>
                    <a:solidFill>
                      <a:srgbClr val="ACF89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11510</a:t>
                      </a:r>
                    </a:p>
                  </a:txBody>
                  <a:tcPr marL="28575" marR="28575" marT="57150" marB="57150" anchor="ctr">
                    <a:solidFill>
                      <a:srgbClr val="ACF89A"/>
                    </a:solidFill>
                  </a:tcPr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Andrew Page</a:t>
                      </a:r>
                    </a:p>
                  </a:txBody>
                  <a:tcPr marL="28575" marR="28575" marT="57150" marB="57150" anchor="ctr">
                    <a:solidFill>
                      <a:srgbClr val="D0FEC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</a:p>
                  </a:txBody>
                  <a:tcPr marL="28575" marR="28575" marT="57150" marB="57150" anchor="ctr">
                    <a:solidFill>
                      <a:srgbClr val="D0FEC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550</a:t>
                      </a:r>
                    </a:p>
                  </a:txBody>
                  <a:tcPr marL="28575" marR="28575" marT="57150" marB="57150" anchor="ctr">
                    <a:solidFill>
                      <a:srgbClr val="D0FECA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4797152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138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Renfrewshire South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3357"/>
            <a:ext cx="8229600" cy="4525963"/>
          </a:xfrm>
        </p:spPr>
        <p:txBody>
          <a:bodyPr/>
          <a:lstStyle/>
          <a:p>
            <a:endParaRPr lang="en-GB" dirty="0"/>
          </a:p>
        </p:txBody>
      </p:sp>
      <p:graphicFrame>
        <p:nvGraphicFramePr>
          <p:cNvPr id="4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5486167"/>
              </p:ext>
            </p:extLst>
          </p:nvPr>
        </p:nvGraphicFramePr>
        <p:xfrm>
          <a:off x="457200" y="1600200"/>
          <a:ext cx="8229600" cy="2304085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CC00"/>
                    </a:solidFill>
                  </a:tcPr>
                </a:tc>
              </a:tr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Alistair</a:t>
                      </a:r>
                      <a:r>
                        <a:rPr lang="en-GB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Campbell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ACF89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Conservative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ACF89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2,917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ACF89A"/>
                    </a:solidFill>
                  </a:tcPr>
                </a:tc>
              </a:tr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Hugh Henry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D0FEC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Labour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D0FEC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12,933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D0FECA"/>
                    </a:solidFill>
                  </a:tcPr>
                </a:tc>
              </a:tr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Gordon Anderson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ACF89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Liberal Democrats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ACF89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702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ACF89A"/>
                    </a:solidFill>
                  </a:tcPr>
                </a:tc>
              </a:tr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Andrew</a:t>
                      </a:r>
                      <a:r>
                        <a:rPr lang="en-GB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Doig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D0FEC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SNP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D0FEC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10,356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D0FECA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4509120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1374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517632" cy="1143000"/>
          </a:xfrm>
        </p:spPr>
        <p:txBody>
          <a:bodyPr>
            <a:normAutofit/>
          </a:bodyPr>
          <a:lstStyle/>
          <a:p>
            <a:r>
              <a:rPr lang="en-GB" dirty="0" smtClean="0"/>
              <a:t>Strathkelvin &amp; Bearsden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4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6822636"/>
              </p:ext>
            </p:extLst>
          </p:nvPr>
        </p:nvGraphicFramePr>
        <p:xfrm>
          <a:off x="457200" y="1600200"/>
          <a:ext cx="8229600" cy="316914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CC00"/>
                    </a:solidFill>
                  </a:tcPr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Stephanie Fraser</a:t>
                      </a:r>
                    </a:p>
                  </a:txBody>
                  <a:tcPr marL="28575" marR="28575" marT="57150" marB="57150" anchor="ctr">
                    <a:solidFill>
                      <a:srgbClr val="ACF89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</a:p>
                  </a:txBody>
                  <a:tcPr marL="28575" marR="28575" marT="57150" marB="57150" anchor="ctr">
                    <a:solidFill>
                      <a:srgbClr val="ACF89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4438</a:t>
                      </a:r>
                    </a:p>
                  </a:txBody>
                  <a:tcPr marL="28575" marR="28575" marT="57150" marB="57150" anchor="ctr">
                    <a:solidFill>
                      <a:srgbClr val="ACF89A"/>
                    </a:solidFill>
                  </a:tcPr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Gordon Macdonald</a:t>
                      </a:r>
                    </a:p>
                  </a:txBody>
                  <a:tcPr marL="28575" marR="28575" marT="57150" marB="57150" anchor="ctr">
                    <a:solidFill>
                      <a:srgbClr val="D0FEC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</a:p>
                  </a:txBody>
                  <a:tcPr marL="28575" marR="28575" marT="57150" marB="57150" anchor="ctr">
                    <a:solidFill>
                      <a:srgbClr val="D0FEC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2600</a:t>
                      </a:r>
                    </a:p>
                  </a:txBody>
                  <a:tcPr marL="28575" marR="28575" marT="57150" marB="57150" anchor="ctr">
                    <a:solidFill>
                      <a:srgbClr val="D0FECA"/>
                    </a:solidFill>
                  </a:tcPr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Fiona McLeod</a:t>
                      </a:r>
                    </a:p>
                  </a:txBody>
                  <a:tcPr marL="28575" marR="28575" marT="57150" marB="57150" anchor="ctr">
                    <a:solidFill>
                      <a:srgbClr val="ACF89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>
                    <a:solidFill>
                      <a:srgbClr val="ACF89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14258</a:t>
                      </a:r>
                    </a:p>
                  </a:txBody>
                  <a:tcPr marL="28575" marR="28575" marT="57150" marB="57150" anchor="ctr">
                    <a:solidFill>
                      <a:srgbClr val="ACF89A"/>
                    </a:solidFill>
                  </a:tcPr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Jean Turner</a:t>
                      </a:r>
                    </a:p>
                  </a:txBody>
                  <a:tcPr marL="28575" marR="28575" marT="57150" marB="57150" anchor="ctr">
                    <a:solidFill>
                      <a:srgbClr val="D0FEC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Independent</a:t>
                      </a:r>
                    </a:p>
                  </a:txBody>
                  <a:tcPr marL="28575" marR="28575" marT="57150" marB="57150" anchor="ctr">
                    <a:solidFill>
                      <a:srgbClr val="D0FEC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6742</a:t>
                      </a:r>
                    </a:p>
                  </a:txBody>
                  <a:tcPr marL="28575" marR="28575" marT="57150" marB="57150" anchor="ctr">
                    <a:solidFill>
                      <a:srgbClr val="D0FECA"/>
                    </a:solidFill>
                  </a:tcPr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David Whitton</a:t>
                      </a:r>
                    </a:p>
                  </a:txBody>
                  <a:tcPr marL="28575" marR="28575" marT="57150" marB="57150" anchor="ctr">
                    <a:solidFill>
                      <a:srgbClr val="ACF89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</a:p>
                  </a:txBody>
                  <a:tcPr marL="28575" marR="28575" marT="57150" marB="57150" anchor="ctr">
                    <a:solidFill>
                      <a:srgbClr val="ACF89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12456</a:t>
                      </a:r>
                    </a:p>
                  </a:txBody>
                  <a:tcPr marL="28575" marR="28575" marT="57150" marB="57150" anchor="ctr">
                    <a:solidFill>
                      <a:srgbClr val="ACF89A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4881934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9002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customXsn xmlns="http://schemas.microsoft.com/office/2006/metadata/customXsn">
  <xsnLocation/>
  <cached>True</cached>
  <openByDefault>True</openByDefault>
  <xsnScope/>
</customXsn>
</file>

<file path=customXml/item3.xml><?xml version="1.0" encoding="utf-8"?>
<?mso-contentType ?>
<SharedContentType xmlns="Microsoft.SharePoint.Taxonomy.ContentTypeSync" SourceId="29520354-60ee-4851-b0d3-4d1ffc9b6630" ContentTypeId="0x010100632D0FD7D2EC4A41966F9B23650F685002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2D0FD7D2EC4A41966F9B23650F68500200E5F7B4F6A2590B4B8A766B76FE060E58" ma:contentTypeVersion="38" ma:contentTypeDescription="" ma:contentTypeScope="" ma:versionID="d75eac744fa2b0b9be5ccfa0c32de31e">
  <xsd:schema xmlns:xsd="http://www.w3.org/2001/XMLSchema" xmlns:xs="http://www.w3.org/2001/XMLSchema" xmlns:p="http://schemas.microsoft.com/office/2006/metadata/properties" xmlns:ns2="http://schemas.microsoft.com/sharepoint.v3" xmlns:ns3="21141c76-a131-4377-97a3-508a419862f1" xmlns:ns4="http://schemas.microsoft.com/sharepoint/v3/fields" targetNamespace="http://schemas.microsoft.com/office/2006/metadata/properties" ma:root="true" ma:fieldsID="93fd908b897dba6f484f9327417fc577" ns2:_="" ns3:_="" ns4:_="">
    <xsd:import namespace="http://schemas.microsoft.com/sharepoint.v3"/>
    <xsd:import namespace="21141c76-a131-4377-97a3-508a419862f1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CategoryDescription" minOccurs="0"/>
                <xsd:element ref="ns4:_Publisher" minOccurs="0"/>
                <xsd:element ref="ns4:wic_System_Copyright" minOccurs="0"/>
                <xsd:element ref="ns3:Retention_x0020_schedule_x0020_ID" minOccurs="0"/>
                <xsd:element ref="ns3:Retention_x0020_period" minOccurs="0"/>
                <xsd:element ref="ns3:Disposal_x0020_trigger2" minOccurs="0"/>
                <xsd:element ref="ns3:Disposal_x0020_action" minOccurs="0"/>
                <xsd:element ref="ns3:Date_x0020_of_x0020_last_x0020_review" minOccurs="0"/>
                <xsd:element ref="ns3:Disposal_x0020_reviewer_x0020_details" minOccurs="0"/>
                <xsd:element ref="ns3:Disposal_x0020_review_x0020_details" minOccurs="0"/>
                <xsd:element ref="ns3:Disposal_x0020_authorised_x0020_by" minOccurs="0"/>
                <xsd:element ref="ns3:Disposal_x0020_comment" minOccurs="0"/>
                <xsd:element ref="ns3:m233fa42ddda444a97ecfbe326b55e92" minOccurs="0"/>
                <xsd:element ref="ns3:p63ddc83d83a46ac9835e8fd9c641db3" minOccurs="0"/>
                <xsd:element ref="ns3:TaxCatchAll" minOccurs="0"/>
                <xsd:element ref="ns3:TaxCatchAllLabel" minOccurs="0"/>
                <xsd:element ref="ns3:f12c4e522cb8463cafd748d94105ec43" minOccurs="0"/>
                <xsd:element ref="ns3:bc594c06ad0844898f20a52c24198475" minOccurs="0"/>
                <xsd:element ref="ns3:Disposal_x0020_date" minOccurs="0"/>
                <xsd:element ref="ns3:Disposal_x0020_trigger_x0020_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.v3" elementFormDefault="qualified">
    <xsd:import namespace="http://schemas.microsoft.com/office/2006/documentManagement/types"/>
    <xsd:import namespace="http://schemas.microsoft.com/office/infopath/2007/PartnerControls"/>
    <xsd:element name="CategoryDescription" ma:index="2" nillable="true" ma:displayName="Description" ma:internalName="CategoryDescription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141c76-a131-4377-97a3-508a419862f1" elementFormDefault="qualified">
    <xsd:import namespace="http://schemas.microsoft.com/office/2006/documentManagement/types"/>
    <xsd:import namespace="http://schemas.microsoft.com/office/infopath/2007/PartnerControls"/>
    <xsd:element name="Retention_x0020_schedule_x0020_ID" ma:index="9" nillable="true" ma:displayName="Retention schedule ID" ma:hidden="true" ma:internalName="Retention_x0020_schedule_x0020_ID" ma:readOnly="false">
      <xsd:simpleType>
        <xsd:restriction base="dms:Text">
          <xsd:maxLength value="255"/>
        </xsd:restriction>
      </xsd:simpleType>
    </xsd:element>
    <xsd:element name="Retention_x0020_period" ma:index="10" nillable="true" ma:displayName="Retention period" ma:hidden="true" ma:internalName="Retention_x0020_period" ma:readOnly="false">
      <xsd:simpleType>
        <xsd:restriction base="dms:Text">
          <xsd:maxLength value="255"/>
        </xsd:restriction>
      </xsd:simpleType>
    </xsd:element>
    <xsd:element name="Disposal_x0020_trigger2" ma:index="11" nillable="true" ma:displayName="Disposal trigger" ma:hidden="true" ma:internalName="Disposal_x0020_trigger2" ma:readOnly="false">
      <xsd:simpleType>
        <xsd:restriction base="dms:Text">
          <xsd:maxLength value="255"/>
        </xsd:restriction>
      </xsd:simpleType>
    </xsd:element>
    <xsd:element name="Disposal_x0020_action" ma:index="12" nillable="true" ma:displayName="Disposal action" ma:format="Dropdown" ma:hidden="true" ma:internalName="Disposal_x0020_action" ma:readOnly="false">
      <xsd:simpleType>
        <xsd:restriction base="dms:Choice">
          <xsd:enumeration value="Destroy"/>
          <xsd:enumeration value="Review with a view to destroy"/>
          <xsd:enumeration value="Review with a view to archive with NRS"/>
        </xsd:restriction>
      </xsd:simpleType>
    </xsd:element>
    <xsd:element name="Date_x0020_of_x0020_last_x0020_review" ma:index="13" nillable="true" ma:displayName="Date of last review" ma:format="DateOnly" ma:hidden="true" ma:internalName="Date_x0020_of_x0020_last_x0020_review" ma:readOnly="false">
      <xsd:simpleType>
        <xsd:restriction base="dms:DateTime"/>
      </xsd:simpleType>
    </xsd:element>
    <xsd:element name="Disposal_x0020_reviewer_x0020_details" ma:index="14" nillable="true" ma:displayName="Disposal reviewer details" ma:hidden="true" ma:list="UserInfo" ma:SharePointGroup="0" ma:internalName="Disposal_x0020_reviewer_x0020_details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posal_x0020_review_x0020_details" ma:index="15" nillable="true" ma:displayName="Disposal review details" ma:hidden="true" ma:internalName="Disposal_x0020_review_x0020_details" ma:readOnly="false">
      <xsd:simpleType>
        <xsd:restriction base="dms:Text">
          <xsd:maxLength value="255"/>
        </xsd:restriction>
      </xsd:simpleType>
    </xsd:element>
    <xsd:element name="Disposal_x0020_authorised_x0020_by" ma:index="16" nillable="true" ma:displayName="Disposal authorised by" ma:hidden="true" ma:list="UserInfo" ma:SharePointGroup="0" ma:internalName="Disposal_x0020_authorised_x0020_by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posal_x0020_comment" ma:index="17" nillable="true" ma:displayName="Disposal comment" ma:hidden="true" ma:internalName="Disposal_x0020_comment" ma:readOnly="false">
      <xsd:simpleType>
        <xsd:restriction base="dms:Text">
          <xsd:maxLength value="255"/>
        </xsd:restriction>
      </xsd:simpleType>
    </xsd:element>
    <xsd:element name="m233fa42ddda444a97ecfbe326b55e92" ma:index="18" nillable="true" ma:taxonomy="true" ma:internalName="m233fa42ddda444a97ecfbe326b55e92" ma:taxonomyFieldName="_cx_NationalCaveats" ma:displayName="Security Caveats" ma:default="" ma:fieldId="{6233fa42-ddda-444a-97ec-fbe326b55e92}" ma:taxonomyMulti="true" ma:sspId="29520354-60ee-4851-b0d3-4d1ffc9b6630" ma:termSetId="b7259827-f150-46df-b570-0ee5307f865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63ddc83d83a46ac9835e8fd9c641db3" ma:index="20" nillable="true" ma:taxonomy="true" ma:internalName="p63ddc83d83a46ac9835e8fd9c641db3" ma:taxonomyFieldName="Language1" ma:displayName="Language" ma:indexed="true" ma:default="1;#English|8f5ff656-5a7e-462f-b6ae-4a4400758434" ma:fieldId="{963ddc83-d83a-46ac-9835-e8fd9c641db3}" ma:sspId="29520354-60ee-4851-b0d3-4d1ffc9b6630" ma:termSetId="b2401dee-1322-420c-b43c-00432a35182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21" nillable="true" ma:displayName="Taxonomy Catch All Column" ma:description="" ma:hidden="true" ma:list="{750aab17-5c2d-45ba-8954-c13c1fa70b70}" ma:internalName="TaxCatchAll" ma:showField="CatchAllData" ma:web="6373c6a5-c775-4523-890e-70cb18084a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22" nillable="true" ma:displayName="Taxonomy Catch All Column1" ma:hidden="true" ma:list="{750aab17-5c2d-45ba-8954-c13c1fa70b70}" ma:internalName="TaxCatchAllLabel" ma:readOnly="true" ma:showField="CatchAllDataLabel" ma:web="6373c6a5-c775-4523-890e-70cb18084a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f12c4e522cb8463cafd748d94105ec43" ma:index="25" nillable="true" ma:taxonomy="true" ma:internalName="f12c4e522cb8463cafd748d94105ec43" ma:taxonomyFieldName="Document_x0020_type" ma:displayName="Document type" ma:default="" ma:fieldId="{f12c4e52-2cb8-463c-afd7-48d94105ec43}" ma:sspId="29520354-60ee-4851-b0d3-4d1ffc9b6630" ma:termSetId="3db350bc-fdb0-4b26-a83f-5b890cb06b7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c594c06ad0844898f20a52c24198475" ma:index="27" nillable="true" ma:taxonomy="true" ma:internalName="bc594c06ad0844898f20a52c24198475" ma:taxonomyFieldName="_cx_SecurityMarkings" ma:displayName="Security Markings" ma:default="2;#Not Protectively Marked|59351c5f-b7fd-4a97-8559-c38b9b573e6f" ma:fieldId="{bc594c06-ad08-4489-8f20-a52c24198475}" ma:sspId="29520354-60ee-4851-b0d3-4d1ffc9b6630" ma:termSetId="a9da5f56-ebc6-4d64-8a44-41072e1701b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isposal_x0020_date" ma:index="30" nillable="true" ma:displayName="Disposal date" ma:format="DateOnly" ma:hidden="true" ma:internalName="Disposal_x0020_date" ma:readOnly="false">
      <xsd:simpleType>
        <xsd:restriction base="dms:DateTime"/>
      </xsd:simpleType>
    </xsd:element>
    <xsd:element name="Disposal_x0020_trigger_x0020_date" ma:index="31" nillable="true" ma:displayName="Disposal trigger date" ma:format="DateOnly" ma:hidden="true" ma:internalName="Disposal_x0020_trigger_x0020_date" ma:readOnly="fals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Publisher" ma:index="4" nillable="true" ma:displayName="Publisher" ma:default="The Scottish Parliament" ma:description="The person, organisation or service that published this resource" ma:internalName="_Publisher">
      <xsd:simpleType>
        <xsd:restriction base="dms:Text">
          <xsd:maxLength value="255"/>
        </xsd:restriction>
      </xsd:simpleType>
    </xsd:element>
    <xsd:element name="wic_System_Copyright" ma:index="5" nillable="true" ma:displayName="Copyright" ma:default="© Parliamentary copyright. The Scottish Parliamentary Corporate Body" ma:internalName="wic_System_Copyright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9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c594c06ad0844898f20a52c24198475 xmlns="21141c76-a131-4377-97a3-508a419862f1">
      <Terms xmlns="http://schemas.microsoft.com/office/infopath/2007/PartnerControls">
        <TermInfo xmlns="http://schemas.microsoft.com/office/infopath/2007/PartnerControls">
          <TermName xmlns="http://schemas.microsoft.com/office/infopath/2007/PartnerControls">Not Protectively Marked</TermName>
          <TermId xmlns="http://schemas.microsoft.com/office/infopath/2007/PartnerControls">59351c5f-b7fd-4a97-8559-c38b9b573e6f</TermId>
        </TermInfo>
      </Terms>
    </bc594c06ad0844898f20a52c24198475>
    <p63ddc83d83a46ac9835e8fd9c641db3 xmlns="21141c76-a131-4377-97a3-508a419862f1">
      <Terms xmlns="http://schemas.microsoft.com/office/infopath/2007/PartnerControls">
        <TermInfo xmlns="http://schemas.microsoft.com/office/infopath/2007/PartnerControls">
          <TermName xmlns="http://schemas.microsoft.com/office/infopath/2007/PartnerControls">English</TermName>
          <TermId xmlns="http://schemas.microsoft.com/office/infopath/2007/PartnerControls">8f5ff656-5a7e-462f-b6ae-4a4400758434</TermId>
        </TermInfo>
      </Terms>
    </p63ddc83d83a46ac9835e8fd9c641db3>
    <TaxCatchAll xmlns="21141c76-a131-4377-97a3-508a419862f1">
      <Value>2</Value>
      <Value>1</Value>
    </TaxCatchAll>
    <Disposal_x0020_trigger_x0020_date xmlns="21141c76-a131-4377-97a3-508a419862f1" xsi:nil="true"/>
    <_Publisher xmlns="http://schemas.microsoft.com/sharepoint/v3/fields">The Scottish Parliament</_Publisher>
    <Disposal_x0020_trigger2 xmlns="21141c76-a131-4377-97a3-508a419862f1" xsi:nil="true"/>
    <Disposal_x0020_authorised_x0020_by xmlns="21141c76-a131-4377-97a3-508a419862f1">
      <UserInfo>
        <DisplayName/>
        <AccountId xsi:nil="true"/>
        <AccountType/>
      </UserInfo>
    </Disposal_x0020_authorised_x0020_by>
    <Disposal_x0020_comment xmlns="21141c76-a131-4377-97a3-508a419862f1" xsi:nil="true"/>
    <Disposal_x0020_reviewer_x0020_details xmlns="21141c76-a131-4377-97a3-508a419862f1">
      <UserInfo>
        <DisplayName/>
        <AccountId xsi:nil="true"/>
        <AccountType/>
      </UserInfo>
    </Disposal_x0020_reviewer_x0020_details>
    <Date_x0020_of_x0020_last_x0020_review xmlns="21141c76-a131-4377-97a3-508a419862f1" xsi:nil="true"/>
    <CategoryDescription xmlns="http://schemas.microsoft.com/sharepoint.v3" xsi:nil="true"/>
    <m233fa42ddda444a97ecfbe326b55e92 xmlns="21141c76-a131-4377-97a3-508a419862f1">
      <Terms xmlns="http://schemas.microsoft.com/office/infopath/2007/PartnerControls"/>
    </m233fa42ddda444a97ecfbe326b55e92>
    <Disposal_x0020_date xmlns="21141c76-a131-4377-97a3-508a419862f1" xsi:nil="true"/>
    <Retention_x0020_period xmlns="21141c76-a131-4377-97a3-508a419862f1" xsi:nil="true"/>
    <f12c4e522cb8463cafd748d94105ec43 xmlns="21141c76-a131-4377-97a3-508a419862f1">
      <Terms xmlns="http://schemas.microsoft.com/office/infopath/2007/PartnerControls"/>
    </f12c4e522cb8463cafd748d94105ec43>
    <wic_System_Copyright xmlns="http://schemas.microsoft.com/sharepoint/v3/fields">© Parliamentary copyright. The Scottish Parliamentary Corporate Body</wic_System_Copyright>
    <Disposal_x0020_action xmlns="21141c76-a131-4377-97a3-508a419862f1" xsi:nil="true"/>
    <Retention_x0020_schedule_x0020_ID xmlns="21141c76-a131-4377-97a3-508a419862f1" xsi:nil="true"/>
    <Disposal_x0020_review_x0020_details xmlns="21141c76-a131-4377-97a3-508a419862f1" xsi:nil="true"/>
  </documentManagement>
</p:properties>
</file>

<file path=customXml/itemProps1.xml><?xml version="1.0" encoding="utf-8"?>
<ds:datastoreItem xmlns:ds="http://schemas.openxmlformats.org/officeDocument/2006/customXml" ds:itemID="{30CEF73F-CF2D-414E-9AE4-4CD748843A7C}"/>
</file>

<file path=customXml/itemProps2.xml><?xml version="1.0" encoding="utf-8"?>
<ds:datastoreItem xmlns:ds="http://schemas.openxmlformats.org/officeDocument/2006/customXml" ds:itemID="{A604AB4D-093C-4F0F-AE9C-1F3F39CF499F}"/>
</file>

<file path=customXml/itemProps3.xml><?xml version="1.0" encoding="utf-8"?>
<ds:datastoreItem xmlns:ds="http://schemas.openxmlformats.org/officeDocument/2006/customXml" ds:itemID="{E3EC9E56-C721-491C-8596-3A01272BDB65}"/>
</file>

<file path=customXml/itemProps4.xml><?xml version="1.0" encoding="utf-8"?>
<ds:datastoreItem xmlns:ds="http://schemas.openxmlformats.org/officeDocument/2006/customXml" ds:itemID="{3D997787-4C5C-4AD8-AEE0-7BE768523736}"/>
</file>

<file path=customXml/itemProps5.xml><?xml version="1.0" encoding="utf-8"?>
<ds:datastoreItem xmlns:ds="http://schemas.openxmlformats.org/officeDocument/2006/customXml" ds:itemID="{96289E55-E030-4698-B4F0-7ECDF455EAF3}"/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711</TotalTime>
  <Words>290</Words>
  <Application>Microsoft Office PowerPoint</Application>
  <PresentationFormat>On-screen Show (4:3)</PresentationFormat>
  <Paragraphs>178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Blank</vt:lpstr>
      <vt:lpstr>Clydebank and Milngavie</vt:lpstr>
      <vt:lpstr>Cunninghame North</vt:lpstr>
      <vt:lpstr>Cunninghame South</vt:lpstr>
      <vt:lpstr>Dumbarton</vt:lpstr>
      <vt:lpstr>Eastwood</vt:lpstr>
      <vt:lpstr>Paisley</vt:lpstr>
      <vt:lpstr>Renfrewshire North &amp; West</vt:lpstr>
      <vt:lpstr>Renfrewshire South</vt:lpstr>
      <vt:lpstr>Strathkelvin &amp; Bearsden</vt:lpstr>
    </vt:vector>
  </TitlesOfParts>
  <Company>The Scottish Parliament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Glasgow Anniesland</dc:title>
  <dc:creator>Slater C (Cara)</dc:creator>
  <cp:lastModifiedBy>Slater C (Cara)</cp:lastModifiedBy>
  <cp:revision>26</cp:revision>
  <cp:lastPrinted>2015-09-24T12:40:49Z</cp:lastPrinted>
  <dcterms:created xsi:type="dcterms:W3CDTF">2015-09-22T11:55:46Z</dcterms:created>
  <dcterms:modified xsi:type="dcterms:W3CDTF">2016-03-02T14:14:58Z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0x010100632D0FD7D2EC4A41966F9B23650F68500200E5F7B4F6A2590B4B8A766B76FE060E58</vt:lpwstr>
  </property>
  <property fmtid="{D5CDD505-2E9C-101B-9397-08002B2CF9AE}" pid="3" name="_cx_SecurityMarkings">
    <vt:lpwstr>2;#Not Protectively Marked|59351c5f-b7fd-4a97-8559-c38b9b573e6f</vt:lpwstr>
  </property>
  <property fmtid="{D5CDD505-2E9C-101B-9397-08002B2CF9AE}" pid="4" name="Language1">
    <vt:lpwstr>1;#English|8f5ff656-5a7e-462f-b6ae-4a4400758434</vt:lpwstr>
  </property>
  <property fmtid="{D5CDD505-2E9C-101B-9397-08002B2CF9AE}" pid="5" name="Document_x0020_type">
    <vt:lpwstr/>
  </property>
  <property fmtid="{D5CDD505-2E9C-101B-9397-08002B2CF9AE}" pid="6" name="_cx_NationalCaveats">
    <vt:lpwstr/>
  </property>
  <property fmtid="{D5CDD505-2E9C-101B-9397-08002B2CF9AE}" pid="7" name="Document type">
    <vt:lpwstr/>
  </property>
</Properties>
</file>